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6" r:id="rId1"/>
  </p:sldMasterIdLst>
  <p:notesMasterIdLst>
    <p:notesMasterId r:id="rId18"/>
  </p:notesMasterIdLst>
  <p:handoutMasterIdLst>
    <p:handoutMasterId r:id="rId19"/>
  </p:handoutMasterIdLst>
  <p:sldIdLst>
    <p:sldId id="256" r:id="rId2"/>
    <p:sldId id="312" r:id="rId3"/>
    <p:sldId id="313" r:id="rId4"/>
    <p:sldId id="308" r:id="rId5"/>
    <p:sldId id="309" r:id="rId6"/>
    <p:sldId id="300" r:id="rId7"/>
    <p:sldId id="305" r:id="rId8"/>
    <p:sldId id="301" r:id="rId9"/>
    <p:sldId id="303" r:id="rId10"/>
    <p:sldId id="306" r:id="rId11"/>
    <p:sldId id="307" r:id="rId12"/>
    <p:sldId id="310" r:id="rId13"/>
    <p:sldId id="311" r:id="rId14"/>
    <p:sldId id="314" r:id="rId15"/>
    <p:sldId id="315" r:id="rId16"/>
    <p:sldId id="277" r:id="rId17"/>
  </p:sldIdLst>
  <p:sldSz cx="9144000" cy="6858000" type="screen4x3"/>
  <p:notesSz cx="6791325" cy="9921875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5" userDrawn="1">
          <p15:clr>
            <a:srgbClr val="A4A3A4"/>
          </p15:clr>
        </p15:guide>
        <p15:guide id="2" pos="2139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F6FC6"/>
    <a:srgbClr val="0070C0"/>
    <a:srgbClr val="21B2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8EC20E35-A176-4012-BC5E-935CFFF8708E}" styleName="보통 스타일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12" autoAdjust="0"/>
    <p:restoredTop sz="84792" autoAdjust="0"/>
  </p:normalViewPr>
  <p:slideViewPr>
    <p:cSldViewPr>
      <p:cViewPr>
        <p:scale>
          <a:sx n="75" d="100"/>
          <a:sy n="75" d="100"/>
        </p:scale>
        <p:origin x="1838" y="-10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25" d="100"/>
          <a:sy n="125" d="100"/>
        </p:scale>
        <p:origin x="3864" y="96"/>
      </p:cViewPr>
      <p:guideLst>
        <p:guide orient="horz" pos="3125"/>
        <p:guide pos="213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2908" cy="49609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46846" y="0"/>
            <a:ext cx="2942908" cy="49609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A6FABB-D07F-40CE-9577-0F5997754051}" type="datetimeFigureOut">
              <a:rPr lang="ko-KR" altLang="en-US" smtClean="0"/>
              <a:t>2020-04-30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4059"/>
            <a:ext cx="2942908" cy="4960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46846" y="9424059"/>
            <a:ext cx="2942908" cy="4960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B7434D-D3C1-423B-9771-64B85E3A768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16230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2908" cy="49609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46846" y="0"/>
            <a:ext cx="2942908" cy="49609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FB8250-2CF3-4785-A3E9-9A4E97CB276A}" type="datetimeFigureOut">
              <a:rPr lang="ko-KR" altLang="en-US" smtClean="0"/>
              <a:t>2020-04-30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5988" y="744538"/>
            <a:ext cx="4959350" cy="3721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133" y="4712891"/>
            <a:ext cx="5433060" cy="44648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4059"/>
            <a:ext cx="2942908" cy="4960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46846" y="9424059"/>
            <a:ext cx="2942908" cy="49609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2D5CB3-D38A-4DA6-8703-D544B68ADBD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2441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2D5CB3-D38A-4DA6-8703-D544B68ADBD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419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ctrTitle"/>
          </p:nvPr>
        </p:nvSpPr>
        <p:spPr>
          <a:xfrm>
            <a:off x="683568" y="2204864"/>
            <a:ext cx="7776864" cy="1638672"/>
          </a:xfrm>
        </p:spPr>
        <p:txBody>
          <a:bodyPr anchor="ctr" anchorCtr="0">
            <a:normAutofit/>
          </a:bodyPr>
          <a:lstStyle>
            <a:lvl1pPr algn="ctr">
              <a:defRPr sz="4400" b="1" cap="small" baseline="0">
                <a:ln w="3175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 dirty="0"/>
          </a:p>
        </p:txBody>
      </p:sp>
      <p:sp>
        <p:nvSpPr>
          <p:cNvPr id="9" name="부제목 8"/>
          <p:cNvSpPr>
            <a:spLocks noGrp="1"/>
          </p:cNvSpPr>
          <p:nvPr>
            <p:ph type="subTitle" idx="1"/>
          </p:nvPr>
        </p:nvSpPr>
        <p:spPr>
          <a:xfrm>
            <a:off x="683568" y="3933056"/>
            <a:ext cx="7776864" cy="79208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800" b="0" i="0">
                <a:ln w="3175">
                  <a:solidFill>
                    <a:schemeClr val="bg2">
                      <a:lumMod val="25000"/>
                    </a:schemeClr>
                  </a:solidFill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ko-KR" altLang="en-US"/>
              <a:t>마스터 부제목 스타일 편집</a:t>
            </a:r>
            <a:endParaRPr kumimoji="0" lang="en-US" dirty="0"/>
          </a:p>
        </p:txBody>
      </p:sp>
      <p:sp>
        <p:nvSpPr>
          <p:cNvPr id="10" name="직사각형 9"/>
          <p:cNvSpPr/>
          <p:nvPr userDrawn="1"/>
        </p:nvSpPr>
        <p:spPr>
          <a:xfrm>
            <a:off x="0" y="6597352"/>
            <a:ext cx="9147156" cy="260648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h="6350"/>
            <a:bevelB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fld id="{52EE06D8-16E0-4847-A7D6-30BB0749A315}" type="datetime4">
              <a:rPr lang="en-US" altLang="ko-KR" sz="1400" b="0" i="0" smtClean="0"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pPr algn="r"/>
              <a:t>April 30, 2020</a:t>
            </a:fld>
            <a:r>
              <a:rPr lang="en-US" altLang="ko-KR" sz="1400" b="0" i="0" dirty="0">
                <a:ln>
                  <a:noFill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/ KOREA AEROSPACE UNIVERSITY</a:t>
            </a:r>
            <a:endParaRPr lang="ko-KR" altLang="en-US" sz="1800" b="0" i="1" dirty="0"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" name="직사각형 4"/>
          <p:cNvSpPr/>
          <p:nvPr userDrawn="1"/>
        </p:nvSpPr>
        <p:spPr>
          <a:xfrm>
            <a:off x="0" y="6525343"/>
            <a:ext cx="9147156" cy="72009"/>
          </a:xfrm>
          <a:prstGeom prst="rect">
            <a:avLst/>
          </a:prstGeom>
          <a:solidFill>
            <a:srgbClr val="0070C0">
              <a:tint val="66000"/>
              <a:satMod val="160000"/>
            </a:srgbClr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h="6350"/>
            <a:bevelB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7505" y="80392"/>
            <a:ext cx="8928992" cy="684312"/>
          </a:xfrm>
        </p:spPr>
        <p:txBody>
          <a:bodyPr anchor="ctr" anchorCtr="0">
            <a:noAutofit/>
          </a:bodyPr>
          <a:lstStyle>
            <a:lvl1pPr>
              <a:defRPr sz="3200" b="0" cap="small" baseline="0">
                <a:ln w="9525">
                  <a:solidFill>
                    <a:schemeClr val="bg2">
                      <a:lumMod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107505" y="860952"/>
            <a:ext cx="8928992" cy="561662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 dirty="0"/>
          </a:p>
        </p:txBody>
      </p:sp>
      <p:sp>
        <p:nvSpPr>
          <p:cNvPr id="7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1488" y="6590285"/>
            <a:ext cx="1981200" cy="268774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 b="0" i="0">
                <a:ln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altLang="ko-KR" dirty="0"/>
              <a:t>#</a:t>
            </a:r>
            <a:fld id="{7D805274-9640-44A0-9005-3CE66436831F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6372200" y="6570785"/>
            <a:ext cx="2891225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1400" b="0" i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KOREA AEROSPACE UNIVERSITY</a:t>
            </a:r>
            <a:endParaRPr lang="ko-KR" altLang="en-US" sz="1400" b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7505" y="80392"/>
            <a:ext cx="8928992" cy="684312"/>
          </a:xfrm>
        </p:spPr>
        <p:txBody>
          <a:bodyPr anchor="ctr" anchorCtr="0">
            <a:noAutofit/>
          </a:bodyPr>
          <a:lstStyle>
            <a:lvl1pPr>
              <a:defRPr sz="3200" b="0" cap="small" baseline="0">
                <a:ln w="9525">
                  <a:solidFill>
                    <a:schemeClr val="bg2">
                      <a:lumMod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kumimoji="0" lang="ko-KR" altLang="en-US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107505" y="860952"/>
            <a:ext cx="4464496" cy="561662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 dirty="0"/>
          </a:p>
        </p:txBody>
      </p:sp>
      <p:sp>
        <p:nvSpPr>
          <p:cNvPr id="6" name="내용 개체 틀 7"/>
          <p:cNvSpPr>
            <a:spLocks noGrp="1"/>
          </p:cNvSpPr>
          <p:nvPr>
            <p:ph sz="quarter" idx="10"/>
          </p:nvPr>
        </p:nvSpPr>
        <p:spPr>
          <a:xfrm>
            <a:off x="4572000" y="860952"/>
            <a:ext cx="4464496" cy="5616624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 eaLnBrk="1" latinLnBrk="0" hangingPunct="1"/>
            <a:r>
              <a:rPr lang="ko-KR" altLang="en-US"/>
              <a:t>마스터 텍스트 스타일을 편집합니다</a:t>
            </a:r>
          </a:p>
          <a:p>
            <a:pPr lvl="1" eaLnBrk="1" latinLnBrk="0" hangingPunct="1"/>
            <a:r>
              <a:rPr lang="ko-KR" altLang="en-US"/>
              <a:t>둘째 수준</a:t>
            </a:r>
          </a:p>
          <a:p>
            <a:pPr lvl="2" eaLnBrk="1" latinLnBrk="0" hangingPunct="1"/>
            <a:r>
              <a:rPr lang="ko-KR" altLang="en-US"/>
              <a:t>셋째 수준</a:t>
            </a:r>
          </a:p>
          <a:p>
            <a:pPr lvl="3" eaLnBrk="1" latinLnBrk="0" hangingPunct="1"/>
            <a:r>
              <a:rPr lang="ko-KR" altLang="en-US"/>
              <a:t>넷째 수준</a:t>
            </a:r>
          </a:p>
          <a:p>
            <a:pPr lvl="4" eaLnBrk="1" latinLnBrk="0" hangingPunct="1"/>
            <a:r>
              <a:rPr lang="ko-KR" altLang="en-US"/>
              <a:t>다섯째 수준</a:t>
            </a:r>
            <a:endParaRPr kumimoji="0" lang="en-US" dirty="0"/>
          </a:p>
        </p:txBody>
      </p:sp>
      <p:sp>
        <p:nvSpPr>
          <p:cNvPr id="10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1488" y="6590285"/>
            <a:ext cx="1981200" cy="268774"/>
          </a:xfrm>
          <a:prstGeom prst="rect">
            <a:avLst/>
          </a:prstGeom>
          <a:ln>
            <a:noFill/>
          </a:ln>
        </p:spPr>
        <p:txBody>
          <a:bodyPr vert="horz" anchor="ctr" anchorCtr="0"/>
          <a:lstStyle>
            <a:lvl1pPr algn="l" eaLnBrk="1" latinLnBrk="0" hangingPunct="1">
              <a:defRPr kumimoji="0" sz="1400" b="0" i="0">
                <a:ln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altLang="ko-KR" dirty="0"/>
              <a:t>#</a:t>
            </a:r>
            <a:fld id="{7D805274-9640-44A0-9005-3CE66436831F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6372200" y="6570785"/>
            <a:ext cx="2891225" cy="30777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altLang="ko-KR" sz="1400" b="0" i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KOREA AEROSPACE UNIVERSITY</a:t>
            </a:r>
            <a:endParaRPr lang="ko-KR" altLang="en-US" sz="1400" b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14160896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107505" y="80392"/>
            <a:ext cx="8928992" cy="684312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ko-KR" altLang="en-US" dirty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107505" y="847304"/>
            <a:ext cx="8928992" cy="5616624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/>
              <a:t>둘째 수준</a:t>
            </a:r>
          </a:p>
          <a:p>
            <a:pPr lvl="2" eaLnBrk="1" latinLnBrk="0" hangingPunct="1"/>
            <a:r>
              <a:rPr kumimoji="0" lang="ko-KR" altLang="en-US"/>
              <a:t>셋째 수준</a:t>
            </a:r>
          </a:p>
          <a:p>
            <a:pPr lvl="3" eaLnBrk="1" latinLnBrk="0" hangingPunct="1"/>
            <a:r>
              <a:rPr kumimoji="0" lang="ko-KR" altLang="en-US"/>
              <a:t>넷째 수준</a:t>
            </a:r>
          </a:p>
          <a:p>
            <a:pPr lvl="4" eaLnBrk="1" latinLnBrk="0" hangingPunct="1"/>
            <a:r>
              <a:rPr kumimoji="0" lang="ko-KR" altLang="en-US"/>
              <a:t>다섯째 수준</a:t>
            </a:r>
            <a:endParaRPr kumimoji="0" lang="en-US"/>
          </a:p>
        </p:txBody>
      </p:sp>
      <p:sp>
        <p:nvSpPr>
          <p:cNvPr id="29" name="직선 연결선 28"/>
          <p:cNvSpPr>
            <a:spLocks noChangeShapeType="1"/>
          </p:cNvSpPr>
          <p:nvPr userDrawn="1"/>
        </p:nvSpPr>
        <p:spPr bwMode="auto">
          <a:xfrm>
            <a:off x="107505" y="836712"/>
            <a:ext cx="8928992" cy="0"/>
          </a:xfrm>
          <a:prstGeom prst="line">
            <a:avLst/>
          </a:prstGeom>
          <a:noFill/>
          <a:ln w="9525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1800"/>
          </a:p>
        </p:txBody>
      </p:sp>
      <p:sp>
        <p:nvSpPr>
          <p:cNvPr id="7" name="직사각형 6"/>
          <p:cNvSpPr/>
          <p:nvPr userDrawn="1"/>
        </p:nvSpPr>
        <p:spPr>
          <a:xfrm>
            <a:off x="0" y="6597352"/>
            <a:ext cx="9147156" cy="260648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h="6350"/>
            <a:bevelB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ko-KR" altLang="en-US" sz="1800" b="1" i="1" dirty="0">
              <a:ln>
                <a:solidFill>
                  <a:schemeClr val="accent1">
                    <a:lumMod val="50000"/>
                  </a:schemeClr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8" name="직사각형 7"/>
          <p:cNvSpPr/>
          <p:nvPr userDrawn="1"/>
        </p:nvSpPr>
        <p:spPr>
          <a:xfrm>
            <a:off x="0" y="6525343"/>
            <a:ext cx="9147156" cy="72009"/>
          </a:xfrm>
          <a:prstGeom prst="rect">
            <a:avLst/>
          </a:prstGeom>
          <a:solidFill>
            <a:srgbClr val="0070C0">
              <a:tint val="66000"/>
              <a:satMod val="160000"/>
            </a:srgbClr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 h="6350"/>
            <a:bevelB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</p:sldLayoutIdLst>
  <p:hf hdr="0" ft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1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1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1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1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1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1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1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1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1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6Thu5vlDc6Y&amp;t=2502s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>
          <a:xfrm>
            <a:off x="683568" y="188640"/>
            <a:ext cx="7776864" cy="504056"/>
          </a:xfrm>
        </p:spPr>
        <p:txBody>
          <a:bodyPr>
            <a:normAutofit fontScale="90000"/>
          </a:bodyPr>
          <a:lstStyle/>
          <a:p>
            <a:r>
              <a:rPr lang="ko-KR" altLang="en-US" sz="2800" dirty="0"/>
              <a:t>설계 진행 보고</a:t>
            </a:r>
            <a:r>
              <a:rPr lang="en-US" altLang="ko-KR" sz="2800" dirty="0"/>
              <a:t> </a:t>
            </a:r>
            <a:r>
              <a:rPr lang="ko-KR" altLang="en-US" sz="2800" dirty="0"/>
              <a:t>회의</a:t>
            </a: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6799751"/>
              </p:ext>
            </p:extLst>
          </p:nvPr>
        </p:nvGraphicFramePr>
        <p:xfrm>
          <a:off x="251520" y="836712"/>
          <a:ext cx="8640960" cy="5343933"/>
        </p:xfrm>
        <a:graphic>
          <a:graphicData uri="http://schemas.openxmlformats.org/drawingml/2006/table">
            <a:tbl>
              <a:tblPr bandRow="1">
                <a:tableStyleId>{8EC20E35-A176-4012-BC5E-935CFFF8708E}</a:tableStyleId>
              </a:tblPr>
              <a:tblGrid>
                <a:gridCol w="1800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407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9208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/>
                        <a:t>참석자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dirty="0"/>
                        <a:t>김범준</a:t>
                      </a:r>
                      <a:r>
                        <a:rPr lang="en-US" altLang="ko-KR" sz="1800" dirty="0"/>
                        <a:t>( 2015124035 )</a:t>
                      </a:r>
                    </a:p>
                    <a:p>
                      <a:pPr latinLnBrk="1"/>
                      <a:r>
                        <a:rPr lang="ko-KR" altLang="en-US" sz="1800" dirty="0"/>
                        <a:t>이태형</a:t>
                      </a:r>
                      <a:r>
                        <a:rPr lang="en-US" altLang="ko-KR" sz="1800" dirty="0"/>
                        <a:t>( 2015124176 )</a:t>
                      </a:r>
                      <a:endParaRPr lang="ko-KR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375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/>
                        <a:t>일시</a:t>
                      </a:r>
                      <a:r>
                        <a:rPr lang="en-US" altLang="ko-KR" sz="1800" dirty="0"/>
                        <a:t>/</a:t>
                      </a:r>
                      <a:r>
                        <a:rPr lang="ko-KR" altLang="en-US" sz="1800" dirty="0"/>
                        <a:t>장소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dirty="0"/>
                        <a:t>2020</a:t>
                      </a:r>
                      <a:r>
                        <a:rPr lang="ko-KR" altLang="en-US" sz="1800" dirty="0"/>
                        <a:t>년 </a:t>
                      </a:r>
                      <a:r>
                        <a:rPr lang="en-US" altLang="ko-KR" sz="1800" dirty="0"/>
                        <a:t>4</a:t>
                      </a:r>
                      <a:r>
                        <a:rPr lang="ko-KR" altLang="en-US" sz="1800" dirty="0"/>
                        <a:t>월 </a:t>
                      </a:r>
                      <a:r>
                        <a:rPr lang="en-US" altLang="ko-KR" sz="1800" dirty="0"/>
                        <a:t>30</a:t>
                      </a:r>
                      <a:r>
                        <a:rPr lang="ko-KR" altLang="en-US" sz="1800" dirty="0"/>
                        <a:t>일 오후 </a:t>
                      </a:r>
                      <a:r>
                        <a:rPr lang="en-US" altLang="ko-KR" sz="1800" dirty="0"/>
                        <a:t>2</a:t>
                      </a:r>
                      <a:r>
                        <a:rPr lang="ko-KR" altLang="en-US" sz="1800" dirty="0"/>
                        <a:t>시 </a:t>
                      </a:r>
                      <a:r>
                        <a:rPr lang="en-US" altLang="ko-KR" sz="1800" dirty="0"/>
                        <a:t>0</a:t>
                      </a:r>
                      <a:r>
                        <a:rPr lang="ko-KR" altLang="en-US" sz="1800" dirty="0"/>
                        <a:t>분 </a:t>
                      </a:r>
                      <a:r>
                        <a:rPr lang="en-US" altLang="ko-KR" sz="1800" dirty="0"/>
                        <a:t>/</a:t>
                      </a:r>
                      <a:r>
                        <a:rPr lang="en-US" altLang="ko-KR" sz="1800" baseline="0" dirty="0"/>
                        <a:t> </a:t>
                      </a:r>
                      <a:r>
                        <a:rPr lang="ko-KR" altLang="en-US" sz="1800" baseline="0" dirty="0"/>
                        <a:t>화상 회의</a:t>
                      </a:r>
                      <a:endParaRPr lang="en-US" altLang="ko-KR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296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/>
                        <a:t>진행</a:t>
                      </a:r>
                      <a:r>
                        <a:rPr lang="en-US" altLang="ko-KR" sz="1800" dirty="0"/>
                        <a:t>/</a:t>
                      </a:r>
                      <a:r>
                        <a:rPr lang="ko-KR" altLang="en-US" sz="1800" dirty="0"/>
                        <a:t>의결 사항</a:t>
                      </a:r>
                      <a:r>
                        <a:rPr lang="ko-KR" altLang="en-US" sz="1800" baseline="0" dirty="0"/>
                        <a:t> 요약</a:t>
                      </a:r>
                      <a:endParaRPr lang="ko-KR" altLang="en-US" sz="18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57200" indent="-457200">
                        <a:buFont typeface="+mj-lt"/>
                        <a:buAutoNum type="arabicParenR"/>
                      </a:pPr>
                      <a:r>
                        <a:rPr lang="en-US" altLang="ko-KR" dirty="0"/>
                        <a:t>Weight</a:t>
                      </a:r>
                      <a:r>
                        <a:rPr lang="ko-KR" altLang="en-US" dirty="0"/>
                        <a:t>저장 구현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네트워크 크기조정 </a:t>
                      </a:r>
                      <a:r>
                        <a:rPr lang="en-US" altLang="ko-KR" dirty="0"/>
                        <a:t>(DQN</a:t>
                      </a:r>
                      <a:r>
                        <a:rPr lang="ko-KR" altLang="en-US" dirty="0"/>
                        <a:t>완성</a:t>
                      </a:r>
                      <a:r>
                        <a:rPr lang="en-US" altLang="ko-KR" dirty="0"/>
                        <a:t>)</a:t>
                      </a:r>
                    </a:p>
                    <a:p>
                      <a:pPr marL="457200" indent="-457200">
                        <a:buFont typeface="+mj-lt"/>
                        <a:buAutoNum type="arabicParenR"/>
                      </a:pPr>
                      <a:r>
                        <a:rPr lang="ko-KR" altLang="en-US" dirty="0"/>
                        <a:t>서버에서 </a:t>
                      </a:r>
                      <a:r>
                        <a:rPr lang="en-US" altLang="ko-KR" dirty="0"/>
                        <a:t>24</a:t>
                      </a:r>
                      <a:r>
                        <a:rPr lang="ko-KR" altLang="en-US" dirty="0"/>
                        <a:t>시간정도 </a:t>
                      </a:r>
                      <a:r>
                        <a:rPr lang="en-US" altLang="ko-KR" dirty="0"/>
                        <a:t>train</a:t>
                      </a:r>
                      <a:r>
                        <a:rPr lang="ko-KR" altLang="en-US" dirty="0"/>
                        <a:t>함</a:t>
                      </a:r>
                      <a:r>
                        <a:rPr lang="en-US" altLang="ko-KR" dirty="0"/>
                        <a:t> 60000frame -&gt; </a:t>
                      </a:r>
                      <a:r>
                        <a:rPr lang="ko-KR" altLang="en-US" dirty="0"/>
                        <a:t>약 </a:t>
                      </a:r>
                      <a:r>
                        <a:rPr lang="en-US" altLang="ko-KR" dirty="0"/>
                        <a:t>30</a:t>
                      </a:r>
                      <a:r>
                        <a:rPr lang="ko-KR" altLang="en-US" dirty="0"/>
                        <a:t>판 결과 처참함</a:t>
                      </a:r>
                      <a:endParaRPr lang="en-US" altLang="ko-KR" dirty="0"/>
                    </a:p>
                    <a:p>
                      <a:pPr marL="457200" indent="-457200">
                        <a:buFont typeface="+mj-lt"/>
                        <a:buAutoNum type="arabicParenR"/>
                      </a:pPr>
                      <a:r>
                        <a:rPr lang="ko-KR" altLang="en-US" dirty="0"/>
                        <a:t>개선방법을 찾아봤음 알파스타 논문 리뷰</a:t>
                      </a:r>
                      <a:endParaRPr lang="en-US" altLang="ko-KR" dirty="0"/>
                    </a:p>
                    <a:p>
                      <a:pPr marL="457200" indent="-457200">
                        <a:buFont typeface="+mj-lt"/>
                        <a:buAutoNum type="arabicParenR"/>
                      </a:pPr>
                      <a:r>
                        <a:rPr lang="ko-KR" altLang="en-US" dirty="0"/>
                        <a:t>개선방법</a:t>
                      </a:r>
                      <a:r>
                        <a:rPr lang="en-US" altLang="ko-KR" dirty="0"/>
                        <a:t>1: </a:t>
                      </a:r>
                      <a:r>
                        <a:rPr lang="ko-KR" altLang="en-US" dirty="0"/>
                        <a:t>지도학습 활용</a:t>
                      </a:r>
                      <a:endParaRPr lang="en-US" altLang="ko-KR" dirty="0"/>
                    </a:p>
                    <a:p>
                      <a:pPr marL="457200" indent="-457200">
                        <a:buFont typeface="+mj-lt"/>
                        <a:buAutoNum type="arabicParenR"/>
                      </a:pPr>
                      <a:r>
                        <a:rPr lang="ko-KR" altLang="en-US" dirty="0"/>
                        <a:t>개선방법</a:t>
                      </a:r>
                      <a:r>
                        <a:rPr lang="en-US" altLang="ko-KR" dirty="0"/>
                        <a:t>2: RNN</a:t>
                      </a:r>
                      <a:r>
                        <a:rPr lang="ko-KR" altLang="en-US" dirty="0"/>
                        <a:t>을 활용</a:t>
                      </a:r>
                      <a:endParaRPr lang="en-US" altLang="ko-KR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6073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/>
                        <a:t>지도교수 의견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800" dirty="0"/>
                    </a:p>
                    <a:p>
                      <a:pPr latinLnBrk="1"/>
                      <a:endParaRPr lang="en-US" altLang="ko-KR" sz="1800" dirty="0"/>
                    </a:p>
                    <a:p>
                      <a:pPr latinLnBrk="1"/>
                      <a:endParaRPr lang="en-US" altLang="ko-KR" sz="1800" dirty="0"/>
                    </a:p>
                    <a:p>
                      <a:pPr latinLnBrk="1"/>
                      <a:endParaRPr lang="en-US" altLang="ko-KR" sz="1800" dirty="0"/>
                    </a:p>
                    <a:p>
                      <a:pPr latinLnBrk="1"/>
                      <a:endParaRPr lang="en-US" altLang="ko-KR" sz="1800" dirty="0"/>
                    </a:p>
                    <a:p>
                      <a:pPr latinLnBrk="1"/>
                      <a:endParaRPr lang="en-US" altLang="ko-KR" sz="1800" dirty="0"/>
                    </a:p>
                    <a:p>
                      <a:pPr algn="r" latinLnBrk="1"/>
                      <a:r>
                        <a:rPr lang="en-US" altLang="ko-KR" sz="1800" dirty="0"/>
                        <a:t>(</a:t>
                      </a:r>
                      <a:r>
                        <a:rPr lang="ko-KR" altLang="en-US" sz="1800" dirty="0"/>
                        <a:t>인</a:t>
                      </a:r>
                      <a:r>
                        <a:rPr lang="en-US" altLang="ko-KR" sz="1800" dirty="0"/>
                        <a:t>)</a:t>
                      </a:r>
                    </a:p>
                    <a:p>
                      <a:pPr latinLnBrk="1"/>
                      <a:endParaRPr lang="ko-KR" alt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0605383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233FA1-2B30-45B9-BA66-2981A559A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훈련결과 </a:t>
            </a:r>
            <a:r>
              <a:rPr lang="en-US" altLang="ko-KR" dirty="0"/>
              <a:t>(5)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98B978-5190-4BA4-8DD4-C39E377CEC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10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ADA7A6A-6036-4617-B8FC-93565D1278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68760"/>
            <a:ext cx="7492166" cy="55424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DD01F9-27AA-4164-89BC-A1455F94C688}"/>
              </a:ext>
            </a:extLst>
          </p:cNvPr>
          <p:cNvSpPr txBox="1"/>
          <p:nvPr/>
        </p:nvSpPr>
        <p:spPr>
          <a:xfrm>
            <a:off x="251520" y="953342"/>
            <a:ext cx="576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5. </a:t>
            </a:r>
            <a:r>
              <a:rPr lang="ko-KR" altLang="en-US" dirty="0"/>
              <a:t>기지가 공격받자</a:t>
            </a:r>
            <a:r>
              <a:rPr lang="en-US" altLang="ko-KR" dirty="0"/>
              <a:t> commend center</a:t>
            </a:r>
            <a:r>
              <a:rPr lang="ko-KR" altLang="en-US" dirty="0"/>
              <a:t>를 띄우고 </a:t>
            </a:r>
            <a:r>
              <a:rPr lang="ko-KR" altLang="en-US" dirty="0" err="1"/>
              <a:t>도망감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4202231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A0042B-B0F6-4211-B10B-672863DB7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훈련결과 </a:t>
            </a:r>
            <a:r>
              <a:rPr lang="en-US" altLang="ko-KR" dirty="0"/>
              <a:t>(6)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5613838-6088-43AF-B451-0A978D3C4E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11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BB9763E-F142-40EF-90EE-2F1426030C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1506"/>
            <a:ext cx="7380312" cy="54597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6C062F-1F7B-49B6-A056-96CCEDC26D71}"/>
              </a:ext>
            </a:extLst>
          </p:cNvPr>
          <p:cNvSpPr txBox="1"/>
          <p:nvPr/>
        </p:nvSpPr>
        <p:spPr>
          <a:xfrm>
            <a:off x="83156" y="886604"/>
            <a:ext cx="9145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6. </a:t>
            </a:r>
            <a:r>
              <a:rPr lang="ko-KR" altLang="en-US" dirty="0"/>
              <a:t>띄워진 </a:t>
            </a:r>
            <a:r>
              <a:rPr lang="en-US" altLang="ko-KR" dirty="0"/>
              <a:t>commend center</a:t>
            </a:r>
            <a:r>
              <a:rPr lang="ko-KR" altLang="en-US" dirty="0"/>
              <a:t>는 적에게 공격받을 때마다 공격받는 반대 방향으로 </a:t>
            </a:r>
            <a:r>
              <a:rPr lang="ko-KR" altLang="en-US" dirty="0" err="1"/>
              <a:t>도망감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7286358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1AE00A-E6F6-4B8B-AE0D-04B8CBD3F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ko-KR" altLang="en-US" dirty="0"/>
              <a:t>훈련 결과 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B4CD383-1282-45D7-BAEB-6E3176E6F76B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err="1"/>
              <a:t>보급고</a:t>
            </a:r>
            <a:r>
              <a:rPr lang="en-US" altLang="ko-KR" dirty="0"/>
              <a:t>, </a:t>
            </a:r>
            <a:r>
              <a:rPr lang="ko-KR" altLang="en-US" dirty="0"/>
              <a:t>병영 등 건물을 건설하나 게임 초반에 건설하지 못하고 시간이 걸림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그나마 훈련이 되었다고 보이는 부분은 기지가 공격받았을 때</a:t>
            </a:r>
            <a:r>
              <a:rPr lang="en-US" altLang="ko-KR" dirty="0"/>
              <a:t>commend center</a:t>
            </a:r>
            <a:r>
              <a:rPr lang="ko-KR" altLang="en-US" dirty="0"/>
              <a:t>가 공격을 피해 도망가 패배 시점을 늦추는 것 정도로 보임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6AC0639-2500-4453-B6A6-39BB5689FA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3072938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1C4918-B032-4AEB-AC36-2451A6906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훈련상 문제점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0C96355-17FD-4786-A0E0-129D8379698E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#</a:t>
            </a:r>
            <a:r>
              <a:rPr lang="ko-KR" altLang="en-US" dirty="0"/>
              <a:t> 데이터 전처리를 하는 코드가 비효율적인지 데이터 전처리에 너무 오랜 시간이 걸림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 </a:t>
            </a:r>
          </a:p>
          <a:p>
            <a:pPr marL="0" indent="0">
              <a:buNone/>
            </a:pPr>
            <a:r>
              <a:rPr lang="en-US" altLang="ko-KR" sz="2000" dirty="0"/>
              <a:t> (</a:t>
            </a:r>
            <a:r>
              <a:rPr lang="ko-KR" altLang="en-US" sz="2000" dirty="0"/>
              <a:t>데이터 전처리에 걸리는 시간</a:t>
            </a:r>
            <a:r>
              <a:rPr lang="en-US" altLang="ko-KR" sz="2000" dirty="0"/>
              <a:t>) ~= (</a:t>
            </a:r>
            <a:r>
              <a:rPr lang="en-US" altLang="ko-KR" sz="2000" dirty="0" err="1"/>
              <a:t>tensorflow</a:t>
            </a:r>
            <a:r>
              <a:rPr lang="en-US" altLang="ko-KR" sz="2000" dirty="0"/>
              <a:t> </a:t>
            </a:r>
            <a:r>
              <a:rPr lang="ko-KR" altLang="en-US" sz="2000" dirty="0"/>
              <a:t>코드를 돌리는 시간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A6312B4-C4CA-4559-863C-63745C44F1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58575871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03A6AD-E6E6-4C73-AF3F-2C3B67CDE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사례조사 </a:t>
            </a:r>
            <a:r>
              <a:rPr lang="en-US" altLang="ko-KR" dirty="0"/>
              <a:t>- </a:t>
            </a:r>
            <a:r>
              <a:rPr lang="ko-KR" altLang="en-US" dirty="0"/>
              <a:t>알파스타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D4C932-4558-420D-8284-5AF39798A678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err="1"/>
              <a:t>딥마인드의</a:t>
            </a:r>
            <a:r>
              <a:rPr lang="ko-KR" altLang="en-US" dirty="0"/>
              <a:t> 알파스타는 어떤 식으로 네트워크 구성을 시키고 학습을 시켰는지 조사함</a:t>
            </a:r>
            <a:r>
              <a:rPr lang="en-US" altLang="ko-KR" dirty="0"/>
              <a:t>. (</a:t>
            </a:r>
            <a:r>
              <a:rPr lang="en-US" altLang="ko-KR" dirty="0">
                <a:hlinkClick r:id="rId2"/>
              </a:rPr>
              <a:t>https://www.youtube.com/watch?v=6Thu5vlDc6Y&amp;t=2502s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    </a:t>
            </a:r>
            <a:r>
              <a:rPr lang="ko-KR" altLang="en-US" dirty="0"/>
              <a:t>위 링크의 유튜브 알파스타 논문리뷰 강의를 시청함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pPr marL="457200" indent="-457200">
              <a:buFont typeface="+mj-lt"/>
              <a:buAutoNum type="arabicPeriod"/>
            </a:pPr>
            <a:r>
              <a:rPr lang="ko-KR" altLang="en-US" dirty="0"/>
              <a:t>초기에는 지도학습을 이용해 일정 수준까지 학습을 시킴</a:t>
            </a:r>
            <a:r>
              <a:rPr lang="en-US" altLang="ko-KR" dirty="0"/>
              <a:t>. ( </a:t>
            </a:r>
            <a:r>
              <a:rPr lang="ko-KR" altLang="en-US" dirty="0"/>
              <a:t>상위 </a:t>
            </a:r>
            <a:r>
              <a:rPr lang="en-US" altLang="ko-KR" dirty="0"/>
              <a:t>20%</a:t>
            </a:r>
            <a:r>
              <a:rPr lang="ko-KR" altLang="en-US" dirty="0"/>
              <a:t> 유저의 데이터 학습 </a:t>
            </a:r>
            <a:r>
              <a:rPr lang="en-US" altLang="ko-KR" dirty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ko-KR" dirty="0"/>
              <a:t>LSTM </a:t>
            </a:r>
            <a:r>
              <a:rPr lang="ko-KR" altLang="en-US" dirty="0"/>
              <a:t>을 사용하여 하나의 </a:t>
            </a:r>
            <a:r>
              <a:rPr lang="en-US" altLang="ko-KR" dirty="0"/>
              <a:t>state</a:t>
            </a:r>
            <a:r>
              <a:rPr lang="ko-KR" altLang="en-US" dirty="0"/>
              <a:t>가 아닌 여러 </a:t>
            </a:r>
            <a:r>
              <a:rPr lang="en-US" altLang="ko-KR" dirty="0"/>
              <a:t>state</a:t>
            </a:r>
            <a:r>
              <a:rPr lang="ko-KR" altLang="en-US" dirty="0"/>
              <a:t>로 </a:t>
            </a:r>
            <a:r>
              <a:rPr lang="en-US" altLang="ko-KR" dirty="0"/>
              <a:t>action</a:t>
            </a:r>
            <a:r>
              <a:rPr lang="ko-KR" altLang="en-US" dirty="0"/>
              <a:t>을 결정함</a:t>
            </a:r>
            <a:r>
              <a:rPr lang="en-US" altLang="ko-KR" dirty="0"/>
              <a:t>. </a:t>
            </a:r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dirty="0">
                <a:sym typeface="Wingdings" panose="05000000000000000000" pitchFamily="2" charset="2"/>
              </a:rPr>
              <a:t>전반적인 전략을 알려주는 네트워크의 </a:t>
            </a:r>
            <a:r>
              <a:rPr lang="en-US" altLang="ko-KR" dirty="0">
                <a:sym typeface="Wingdings" panose="05000000000000000000" pitchFamily="2" charset="2"/>
              </a:rPr>
              <a:t>core </a:t>
            </a:r>
            <a:r>
              <a:rPr lang="ko-KR" altLang="en-US" dirty="0">
                <a:sym typeface="Wingdings" panose="05000000000000000000" pitchFamily="2" charset="2"/>
              </a:rPr>
              <a:t>역할을 수행한다고 한다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  <a:r>
              <a:rPr lang="en-US" altLang="ko-KR" dirty="0"/>
              <a:t> (LSTM</a:t>
            </a:r>
            <a:r>
              <a:rPr lang="ko-KR" altLang="en-US" dirty="0"/>
              <a:t>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RNN</a:t>
            </a:r>
            <a:r>
              <a:rPr lang="ko-KR" altLang="en-US" dirty="0"/>
              <a:t>의 한 종류로</a:t>
            </a:r>
            <a:r>
              <a:rPr lang="en-US" altLang="ko-KR" dirty="0"/>
              <a:t>, </a:t>
            </a:r>
            <a:r>
              <a:rPr lang="ko-KR" altLang="en-US" dirty="0"/>
              <a:t>이전에 </a:t>
            </a:r>
            <a:r>
              <a:rPr lang="en-US" altLang="ko-KR" dirty="0"/>
              <a:t>SAMSUMG SIDAR </a:t>
            </a:r>
            <a:r>
              <a:rPr lang="ko-KR" altLang="en-US" dirty="0"/>
              <a:t>팀은 </a:t>
            </a:r>
            <a:r>
              <a:rPr lang="en-US" altLang="ko-KR" dirty="0"/>
              <a:t>RNN</a:t>
            </a:r>
            <a:r>
              <a:rPr lang="ko-KR" altLang="en-US" dirty="0"/>
              <a:t>을 사용함</a:t>
            </a:r>
            <a:r>
              <a:rPr lang="en-US" altLang="ko-KR" dirty="0"/>
              <a:t>.)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ko-KR" dirty="0"/>
              <a:t>Pointer Network : </a:t>
            </a:r>
            <a:r>
              <a:rPr lang="ko-KR" altLang="en-US" dirty="0"/>
              <a:t>동적 크기의 입</a:t>
            </a:r>
            <a:r>
              <a:rPr lang="en-US" altLang="ko-KR" dirty="0"/>
              <a:t>/</a:t>
            </a:r>
            <a:r>
              <a:rPr lang="ko-KR" altLang="en-US" dirty="0"/>
              <a:t>출력 데이터에 대응할 수 있는 네트워크 </a:t>
            </a:r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dirty="0">
                <a:sym typeface="Wingdings" panose="05000000000000000000" pitchFamily="2" charset="2"/>
              </a:rPr>
              <a:t>현재 우리는 짧은 데이터에는 </a:t>
            </a:r>
            <a:r>
              <a:rPr lang="en-US" altLang="ko-KR" dirty="0">
                <a:sym typeface="Wingdings" panose="05000000000000000000" pitchFamily="2" charset="2"/>
              </a:rPr>
              <a:t>0 </a:t>
            </a:r>
            <a:r>
              <a:rPr lang="ko-KR" altLang="en-US" dirty="0">
                <a:sym typeface="Wingdings" panose="05000000000000000000" pitchFamily="2" charset="2"/>
              </a:rPr>
              <a:t>패딩을 주는 것으로 동적 데이터크기에 대응하고 있음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endParaRPr lang="en-US" altLang="ko-KR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dirty="0">
                <a:sym typeface="Wingdings" panose="05000000000000000000" pitchFamily="2" charset="2"/>
              </a:rPr>
              <a:t>위 </a:t>
            </a:r>
            <a:r>
              <a:rPr lang="en-US" altLang="ko-KR" dirty="0">
                <a:sym typeface="Wingdings" panose="05000000000000000000" pitchFamily="2" charset="2"/>
              </a:rPr>
              <a:t>3</a:t>
            </a:r>
            <a:r>
              <a:rPr lang="ko-KR" altLang="en-US" dirty="0">
                <a:sym typeface="Wingdings" panose="05000000000000000000" pitchFamily="2" charset="2"/>
              </a:rPr>
              <a:t>가지 방안을 차례로 적용시켜볼 계획이다</a:t>
            </a:r>
            <a:r>
              <a:rPr lang="en-US" altLang="ko-KR" dirty="0">
                <a:sym typeface="Wingdings" panose="05000000000000000000" pitchFamily="2" charset="2"/>
              </a:rPr>
              <a:t>.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C837CE1-0AF5-4FF5-AA58-90AC14999B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 dirty="0"/>
              <a:t>#</a:t>
            </a:r>
            <a:fld id="{7D805274-9640-44A0-9005-3CE66436831F}" type="slidenum">
              <a:rPr lang="en-US" altLang="ko-KR" smtClean="0"/>
              <a:pPr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6486567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03A6AD-E6E6-4C73-AF3F-2C3B67CDE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지도학습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D4C932-4558-420D-8284-5AF39798A678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ko-KR" dirty="0"/>
              <a:t># </a:t>
            </a:r>
            <a:r>
              <a:rPr lang="ko-KR" altLang="en-US" dirty="0"/>
              <a:t>앞서 제시한 </a:t>
            </a:r>
            <a:r>
              <a:rPr lang="en-US" altLang="ko-KR" dirty="0"/>
              <a:t>3</a:t>
            </a:r>
            <a:r>
              <a:rPr lang="ko-KR" altLang="en-US" dirty="0"/>
              <a:t>가지 방안 중 첫번째 지도학습 부분을 진행함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학습을 위해 답이 정해진 데이터가 필요</a:t>
            </a:r>
            <a:r>
              <a:rPr lang="en-US" altLang="ko-KR" dirty="0"/>
              <a:t>(</a:t>
            </a:r>
            <a:r>
              <a:rPr lang="ko-KR" altLang="en-US" dirty="0"/>
              <a:t>리플레이 파일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알파스타의 학습에 사용된 리플레이 파일을 구했음</a:t>
            </a:r>
            <a:endParaRPr lang="en-US" altLang="ko-KR" dirty="0"/>
          </a:p>
          <a:p>
            <a:r>
              <a:rPr lang="en-US" altLang="ko-KR" dirty="0"/>
              <a:t>Pysc2</a:t>
            </a:r>
            <a:r>
              <a:rPr lang="ko-KR" altLang="en-US" dirty="0"/>
              <a:t>에서 리플레이 파일로 실행하는 방법을 찾아봤지만 아직 좋은 방법을 찾지 못함</a:t>
            </a:r>
            <a:r>
              <a:rPr lang="en-US" altLang="ko-KR" dirty="0"/>
              <a:t>. (</a:t>
            </a:r>
            <a:r>
              <a:rPr lang="ko-KR" altLang="en-US" dirty="0"/>
              <a:t>현재는 리플레이 파일을 재생하는 </a:t>
            </a:r>
            <a:r>
              <a:rPr lang="ko-KR" altLang="en-US" dirty="0" err="1"/>
              <a:t>것까지만</a:t>
            </a:r>
            <a:r>
              <a:rPr lang="ko-KR" altLang="en-US" dirty="0"/>
              <a:t> 가능하다</a:t>
            </a:r>
            <a:r>
              <a:rPr lang="en-US" altLang="ko-KR" dirty="0"/>
              <a:t>.)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C837CE1-0AF5-4FF5-AA58-90AC14999B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 dirty="0"/>
              <a:t>#</a:t>
            </a:r>
            <a:fld id="{7D805274-9640-44A0-9005-3CE66436831F}" type="slidenum">
              <a:rPr lang="en-US" altLang="ko-KR" smtClean="0"/>
              <a:pPr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3672431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8834E-B053-4794-BDE0-1336B2429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 </a:t>
            </a:r>
            <a:r>
              <a:rPr lang="ko-KR" altLang="en-US" dirty="0"/>
              <a:t>다음 주 진행 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8CCEB8C-2F30-45F6-8D95-B7E3DCFF67C7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알파스타와 같이 지도학습을 이용하여 성능을 일정수준까지 끌어올리도록 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현재 코드에서 </a:t>
            </a:r>
            <a:r>
              <a:rPr lang="en-US" altLang="ko-KR" dirty="0"/>
              <a:t>replay </a:t>
            </a:r>
            <a:r>
              <a:rPr lang="ko-KR" altLang="en-US" dirty="0"/>
              <a:t>파일을 사용하여 학습시키는 방법을 찾아낸다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(</a:t>
            </a:r>
            <a:r>
              <a:rPr lang="ko-KR" altLang="en-US" dirty="0"/>
              <a:t>스타</a:t>
            </a:r>
            <a:r>
              <a:rPr lang="en-US" altLang="ko-KR" dirty="0"/>
              <a:t>2 </a:t>
            </a:r>
            <a:r>
              <a:rPr lang="ko-KR" altLang="en-US" dirty="0"/>
              <a:t>게임 데이터가 </a:t>
            </a:r>
            <a:r>
              <a:rPr lang="en-US" altLang="ko-KR" dirty="0"/>
              <a:t>SC2Replay </a:t>
            </a:r>
            <a:r>
              <a:rPr lang="ko-KR" altLang="en-US" dirty="0"/>
              <a:t>형식으로 되어있기 때문에</a:t>
            </a:r>
            <a:r>
              <a:rPr lang="en-US" altLang="ko-KR" dirty="0"/>
              <a:t>.)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BA4D99-C25A-480C-B714-5B8E34A66C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 dirty="0"/>
              <a:t>#</a:t>
            </a:r>
            <a:fld id="{7D805274-9640-44A0-9005-3CE66436831F}" type="slidenum">
              <a:rPr lang="en-US" altLang="ko-KR" smtClean="0"/>
              <a:pPr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81825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03A6AD-E6E6-4C73-AF3F-2C3B67CDE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진행 사항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D4C932-4558-420D-8284-5AF39798A678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arenR"/>
            </a:pPr>
            <a:r>
              <a:rPr lang="en-US" altLang="ko-KR" dirty="0"/>
              <a:t>Weight</a:t>
            </a:r>
            <a:r>
              <a:rPr lang="ko-KR" altLang="en-US" dirty="0"/>
              <a:t>저장 구현</a:t>
            </a:r>
            <a:r>
              <a:rPr lang="en-US" altLang="ko-KR" dirty="0"/>
              <a:t>, </a:t>
            </a:r>
            <a:r>
              <a:rPr lang="ko-KR" altLang="en-US" dirty="0"/>
              <a:t>네트워크 크기조정 </a:t>
            </a:r>
            <a:r>
              <a:rPr lang="en-US" altLang="ko-KR" dirty="0"/>
              <a:t>(DQN</a:t>
            </a:r>
            <a:r>
              <a:rPr lang="ko-KR" altLang="en-US" dirty="0"/>
              <a:t>완성</a:t>
            </a:r>
            <a:r>
              <a:rPr lang="en-US" altLang="ko-KR" dirty="0"/>
              <a:t>)</a:t>
            </a:r>
          </a:p>
          <a:p>
            <a:pPr marL="457200" indent="-457200">
              <a:buFont typeface="+mj-lt"/>
              <a:buAutoNum type="arabicParenR"/>
            </a:pPr>
            <a:r>
              <a:rPr lang="ko-KR" altLang="en-US" dirty="0"/>
              <a:t>서버에서 </a:t>
            </a:r>
            <a:r>
              <a:rPr lang="en-US" altLang="ko-KR" dirty="0"/>
              <a:t>24</a:t>
            </a:r>
            <a:r>
              <a:rPr lang="ko-KR" altLang="en-US" dirty="0"/>
              <a:t>시간정도 </a:t>
            </a:r>
            <a:r>
              <a:rPr lang="en-US" altLang="ko-KR" dirty="0"/>
              <a:t>train</a:t>
            </a:r>
            <a:r>
              <a:rPr lang="ko-KR" altLang="en-US" dirty="0"/>
              <a:t>함</a:t>
            </a:r>
            <a:r>
              <a:rPr lang="en-US" altLang="ko-KR" dirty="0"/>
              <a:t> 60000frame -&gt; </a:t>
            </a:r>
            <a:r>
              <a:rPr lang="ko-KR" altLang="en-US" dirty="0"/>
              <a:t>약 </a:t>
            </a:r>
            <a:r>
              <a:rPr lang="en-US" altLang="ko-KR" dirty="0"/>
              <a:t>30</a:t>
            </a:r>
            <a:r>
              <a:rPr lang="ko-KR" altLang="en-US" dirty="0"/>
              <a:t>판 결과 처참함</a:t>
            </a:r>
            <a:endParaRPr lang="en-US" altLang="ko-KR" dirty="0"/>
          </a:p>
          <a:p>
            <a:pPr marL="457200" indent="-457200">
              <a:buFont typeface="+mj-lt"/>
              <a:buAutoNum type="arabicParenR"/>
            </a:pPr>
            <a:r>
              <a:rPr lang="ko-KR" altLang="en-US" dirty="0"/>
              <a:t>개선방법을 찾아봤음 알파스타 논문 리뷰</a:t>
            </a:r>
            <a:endParaRPr lang="en-US" altLang="ko-KR" dirty="0"/>
          </a:p>
          <a:p>
            <a:pPr marL="457200" indent="-457200">
              <a:buFont typeface="+mj-lt"/>
              <a:buAutoNum type="arabicParenR"/>
            </a:pPr>
            <a:r>
              <a:rPr lang="ko-KR" altLang="en-US" dirty="0"/>
              <a:t>개선방법</a:t>
            </a:r>
            <a:r>
              <a:rPr lang="en-US" altLang="ko-KR" dirty="0"/>
              <a:t>1: </a:t>
            </a:r>
            <a:r>
              <a:rPr lang="ko-KR" altLang="en-US" dirty="0"/>
              <a:t>지도학습 활용</a:t>
            </a:r>
            <a:endParaRPr lang="en-US" altLang="ko-KR" dirty="0"/>
          </a:p>
          <a:p>
            <a:pPr marL="457200" indent="-457200">
              <a:buFont typeface="+mj-lt"/>
              <a:buAutoNum type="arabicParenR"/>
            </a:pPr>
            <a:r>
              <a:rPr lang="ko-KR" altLang="en-US" dirty="0"/>
              <a:t>개선방법</a:t>
            </a:r>
            <a:r>
              <a:rPr lang="en-US" altLang="ko-KR" dirty="0"/>
              <a:t>2: RNN</a:t>
            </a:r>
            <a:r>
              <a:rPr lang="ko-KR" altLang="en-US" dirty="0"/>
              <a:t>을 활용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C837CE1-0AF5-4FF5-AA58-90AC14999B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 dirty="0"/>
              <a:t>#</a:t>
            </a:r>
            <a:fld id="{7D805274-9640-44A0-9005-3CE66436831F}" type="slidenum">
              <a:rPr lang="en-US" altLang="ko-KR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3160270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03A6AD-E6E6-4C73-AF3F-2C3B67CDE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DQN</a:t>
            </a:r>
            <a:r>
              <a:rPr lang="ko-KR" altLang="en-US" dirty="0"/>
              <a:t>완성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D4C932-4558-420D-8284-5AF39798A678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err="1"/>
              <a:t>Tensorflow</a:t>
            </a:r>
            <a:r>
              <a:rPr lang="ko-KR" altLang="en-US" dirty="0"/>
              <a:t>의 </a:t>
            </a:r>
            <a:r>
              <a:rPr lang="en-US" altLang="ko-KR" dirty="0"/>
              <a:t>saver</a:t>
            </a:r>
            <a:r>
              <a:rPr lang="ko-KR" altLang="en-US" dirty="0"/>
              <a:t>를 활용하여 네트워크의 </a:t>
            </a:r>
            <a:r>
              <a:rPr lang="en-US" altLang="ko-KR" dirty="0"/>
              <a:t>weight</a:t>
            </a:r>
            <a:r>
              <a:rPr lang="ko-KR" altLang="en-US" dirty="0"/>
              <a:t>를 </a:t>
            </a:r>
            <a:r>
              <a:rPr lang="en-US" altLang="ko-KR" dirty="0"/>
              <a:t>100step</a:t>
            </a:r>
            <a:r>
              <a:rPr lang="ko-KR" altLang="en-US" dirty="0"/>
              <a:t>마다 저장함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실행 시 저장된 </a:t>
            </a:r>
            <a:r>
              <a:rPr lang="en-US" altLang="ko-KR" dirty="0"/>
              <a:t>weight</a:t>
            </a:r>
            <a:r>
              <a:rPr lang="ko-KR" altLang="en-US" dirty="0"/>
              <a:t>가 있다면 불러와서 네트워크를 초기화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네트워크의 </a:t>
            </a:r>
            <a:r>
              <a:rPr lang="en-US" altLang="ko-KR" dirty="0"/>
              <a:t>layer </a:t>
            </a:r>
            <a:r>
              <a:rPr lang="ko-KR" altLang="en-US" dirty="0"/>
              <a:t>개수와 크기를 늘림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hidden layer 1 -&gt; 3</a:t>
            </a:r>
          </a:p>
          <a:p>
            <a:pPr marL="0" indent="0">
              <a:buNone/>
            </a:pPr>
            <a:r>
              <a:rPr lang="en-US" altLang="ko-KR" dirty="0"/>
              <a:t>	width 10 -&gt; 1000</a:t>
            </a:r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C837CE1-0AF5-4FF5-AA58-90AC14999B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 dirty="0"/>
              <a:t>#</a:t>
            </a:r>
            <a:fld id="{7D805274-9640-44A0-9005-3CE66436831F}" type="slidenum">
              <a:rPr lang="en-US" altLang="ko-KR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436144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D02EAB-9F43-4C95-B493-4E022A89C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네트워크 훈련</a:t>
            </a:r>
            <a:r>
              <a:rPr lang="en-US" altLang="ko-KR" dirty="0"/>
              <a:t>(</a:t>
            </a:r>
            <a:r>
              <a:rPr lang="ko-KR" altLang="en-US" dirty="0"/>
              <a:t>서버 </a:t>
            </a:r>
            <a:r>
              <a:rPr lang="en-US" altLang="ko-KR" dirty="0"/>
              <a:t>24</a:t>
            </a:r>
            <a:r>
              <a:rPr lang="ko-KR" altLang="en-US" dirty="0"/>
              <a:t>시간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DF956A-0189-489D-B74C-F4BB8F975ADE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훈련시킨 네트워크 구조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F15CB57-373F-4CBC-913B-038340AFC5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4</a:t>
            </a:fld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F85427B-F807-40C3-8096-B04D9A369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1966912"/>
            <a:ext cx="8420100" cy="292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05979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80DB0D-15D5-4EC0-A793-87D31D835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네트워크 훈련</a:t>
            </a:r>
            <a:r>
              <a:rPr lang="en-US" altLang="ko-KR" dirty="0"/>
              <a:t>(</a:t>
            </a:r>
            <a:r>
              <a:rPr lang="ko-KR" altLang="en-US" dirty="0"/>
              <a:t>서버 </a:t>
            </a:r>
            <a:r>
              <a:rPr lang="en-US" altLang="ko-KR" dirty="0"/>
              <a:t>24</a:t>
            </a:r>
            <a:r>
              <a:rPr lang="ko-KR" altLang="en-US" dirty="0"/>
              <a:t>시간</a:t>
            </a:r>
            <a:r>
              <a:rPr lang="en-US" altLang="ko-KR" dirty="0"/>
              <a:t>) - </a:t>
            </a:r>
            <a:r>
              <a:rPr lang="ko-KR" altLang="en-US" dirty="0"/>
              <a:t>확인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F516A9C-286C-4D85-8A8D-3E83C18B6B74}"/>
              </a:ext>
            </a:extLst>
          </p:cNvPr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리눅스 환경의 서버에서는 게임 화면을 확인할 수 없음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게임 종료 시마다 </a:t>
            </a:r>
            <a:r>
              <a:rPr lang="en-US" altLang="ko-KR" dirty="0"/>
              <a:t>Replay </a:t>
            </a:r>
            <a:r>
              <a:rPr lang="ko-KR" altLang="en-US" dirty="0"/>
              <a:t>폴더에 게임 </a:t>
            </a:r>
            <a:r>
              <a:rPr lang="en-US" altLang="ko-KR" dirty="0"/>
              <a:t>replay </a:t>
            </a:r>
            <a:r>
              <a:rPr lang="ko-KR" altLang="en-US" dirty="0"/>
              <a:t>파일이 생성되는 걸 확인</a:t>
            </a:r>
            <a:endParaRPr lang="en-US" altLang="ko-KR" dirty="0"/>
          </a:p>
          <a:p>
            <a:pPr lvl="1"/>
            <a:r>
              <a:rPr lang="en-US" altLang="ko-KR" dirty="0"/>
              <a:t>Replay </a:t>
            </a:r>
            <a:r>
              <a:rPr lang="ko-KR" altLang="en-US" dirty="0"/>
              <a:t>파일 크기는 수십</a:t>
            </a:r>
            <a:r>
              <a:rPr lang="en-US" altLang="ko-KR" dirty="0"/>
              <a:t>KB </a:t>
            </a:r>
            <a:r>
              <a:rPr lang="ko-KR" altLang="en-US" dirty="0"/>
              <a:t>로 매우 작음</a:t>
            </a:r>
            <a:r>
              <a:rPr lang="en-US" altLang="ko-KR" dirty="0"/>
              <a:t>.</a:t>
            </a:r>
          </a:p>
          <a:p>
            <a:pPr marL="274320" lvl="1" indent="0">
              <a:buNone/>
            </a:pPr>
            <a:endParaRPr lang="en-US" altLang="ko-KR" dirty="0"/>
          </a:p>
          <a:p>
            <a:pPr marL="274320" lvl="1" indent="0">
              <a:buNone/>
            </a:pPr>
            <a:r>
              <a:rPr lang="en-US" altLang="ko-KR" dirty="0">
                <a:sym typeface="Wingdings" panose="05000000000000000000" pitchFamily="2" charset="2"/>
              </a:rPr>
              <a:t> </a:t>
            </a:r>
            <a:r>
              <a:rPr lang="ko-KR" altLang="en-US" dirty="0"/>
              <a:t>이 </a:t>
            </a:r>
            <a:r>
              <a:rPr lang="en-US" altLang="ko-KR" dirty="0"/>
              <a:t>Replay </a:t>
            </a:r>
            <a:r>
              <a:rPr lang="ko-KR" altLang="en-US" dirty="0"/>
              <a:t>파일을 윈도우 환경 랩탑으로 가져와 게임 화면을 확인함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1F9391-E5BA-4A38-B1AF-7EA24E1FD2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1451721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FB5C38-05F6-4F43-AD3E-3B4FF9AAF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훈련결과 </a:t>
            </a:r>
            <a:r>
              <a:rPr lang="en-US" altLang="ko-KR" dirty="0"/>
              <a:t>(1)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6888AA6-9790-4FC6-A9B4-AF571D8DA2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6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CD6E185-90BD-47D7-9667-0FC53F1375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1313"/>
            <a:ext cx="7164288" cy="52998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6C267D-EE00-4559-9EC7-30E2C6FD8390}"/>
              </a:ext>
            </a:extLst>
          </p:cNvPr>
          <p:cNvSpPr txBox="1"/>
          <p:nvPr/>
        </p:nvSpPr>
        <p:spPr>
          <a:xfrm>
            <a:off x="251520" y="953342"/>
            <a:ext cx="4968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</a:t>
            </a:r>
            <a:r>
              <a:rPr lang="ko-KR" altLang="en-US" dirty="0"/>
              <a:t> 별다른 행동을 하지 못함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5708681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6AB5F7-C570-4F59-8E3C-36BE38630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훈련결과 </a:t>
            </a:r>
            <a:r>
              <a:rPr lang="en-US" altLang="ko-KR" dirty="0"/>
              <a:t>(2)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A5E7911-AAA6-4D7E-8E69-FA77B8D6F8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7</a:t>
            </a:fld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72143A6-5D56-40BE-8C47-CBC5093F9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58102"/>
            <a:ext cx="7164288" cy="529989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B65253-5A6A-43CD-AEDE-E51E2508F869}"/>
              </a:ext>
            </a:extLst>
          </p:cNvPr>
          <p:cNvSpPr txBox="1"/>
          <p:nvPr/>
        </p:nvSpPr>
        <p:spPr>
          <a:xfrm>
            <a:off x="251520" y="953342"/>
            <a:ext cx="7560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일하고 있는 일꾼을 한데 모으는 잘못된 행동을 하고 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050482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6AB5F7-C570-4F59-8E3C-36BE38630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훈련결과 </a:t>
            </a:r>
            <a:r>
              <a:rPr lang="en-US" altLang="ko-KR" dirty="0"/>
              <a:t>(3)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A5E7911-AAA6-4D7E-8E69-FA77B8D6F8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8</a:t>
            </a:fld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18B1C3A-3A7C-4F1A-9596-B5DCEC7147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11312"/>
            <a:ext cx="7164288" cy="52998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B88AB3-407B-4835-8714-D6A9A9BA71E2}"/>
              </a:ext>
            </a:extLst>
          </p:cNvPr>
          <p:cNvSpPr txBox="1"/>
          <p:nvPr/>
        </p:nvSpPr>
        <p:spPr>
          <a:xfrm>
            <a:off x="251520" y="953342"/>
            <a:ext cx="4968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dirty="0" err="1"/>
              <a:t>보급고</a:t>
            </a:r>
            <a:r>
              <a:rPr lang="en-US" altLang="ko-KR" dirty="0"/>
              <a:t>(supply depot)</a:t>
            </a:r>
            <a:r>
              <a:rPr lang="ko-KR" altLang="en-US" dirty="0"/>
              <a:t>을 건설함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67235080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6AB5F7-C570-4F59-8E3C-36BE38630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훈련결과 </a:t>
            </a:r>
            <a:r>
              <a:rPr lang="en-US" altLang="ko-KR" dirty="0"/>
              <a:t>(4)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A5E7911-AAA6-4D7E-8E69-FA77B8D6F8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US" altLang="ko-KR"/>
              <a:t>#</a:t>
            </a:r>
            <a:fld id="{7D805274-9640-44A0-9005-3CE66436831F}" type="slidenum">
              <a:rPr lang="en-US" altLang="ko-KR" smtClean="0"/>
              <a:pPr/>
              <a:t>9</a:t>
            </a:fld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6E7C035-F21F-4B61-A8F0-58B0F3206E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404775"/>
            <a:ext cx="7308303" cy="54064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8B97F19-544A-4366-8B48-49CA0CBC328C}"/>
              </a:ext>
            </a:extLst>
          </p:cNvPr>
          <p:cNvSpPr txBox="1"/>
          <p:nvPr/>
        </p:nvSpPr>
        <p:spPr>
          <a:xfrm>
            <a:off x="251520" y="953342"/>
            <a:ext cx="4968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4. </a:t>
            </a:r>
            <a:r>
              <a:rPr lang="ko-KR" altLang="en-US" dirty="0"/>
              <a:t>병영</a:t>
            </a:r>
            <a:r>
              <a:rPr lang="en-US" altLang="ko-KR" dirty="0"/>
              <a:t>(barrack), </a:t>
            </a:r>
            <a:r>
              <a:rPr lang="ko-KR" altLang="en-US" dirty="0"/>
              <a:t>연구소를 건설함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6144730"/>
      </p:ext>
    </p:extLst>
  </p:cSld>
  <p:clrMapOvr>
    <a:masterClrMapping/>
  </p:clrMapOvr>
  <p:transition>
    <p:fad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emplate">
  <a:themeElements>
    <a:clrScheme name="흐름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사용자 지정 1">
      <a:majorFont>
        <a:latin typeface="맑은 고딕"/>
        <a:ea typeface="맑은 고딕"/>
        <a:cs typeface=""/>
      </a:majorFont>
      <a:minorFont>
        <a:latin typeface="맑은 고딕"/>
        <a:ea typeface="맑은 고딕"/>
        <a:cs typeface=""/>
      </a:minorFont>
    </a:fontScheme>
    <a:fmtScheme name="원본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프레젠테이션1" id="{C64492F7-79BF-44DF-8BCC-74EFA9C05948}" vid="{77E89E57-3961-4609-81E0-3C7A74531742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회의록양식</Template>
  <TotalTime>3112</TotalTime>
  <Words>609</Words>
  <Application>Microsoft Office PowerPoint</Application>
  <PresentationFormat>화면 슬라이드 쇼(4:3)</PresentationFormat>
  <Paragraphs>98</Paragraphs>
  <Slides>16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맑은 고딕</vt:lpstr>
      <vt:lpstr>Wingdings</vt:lpstr>
      <vt:lpstr>Wingdings 3</vt:lpstr>
      <vt:lpstr>Template</vt:lpstr>
      <vt:lpstr>설계 진행 보고 회의</vt:lpstr>
      <vt:lpstr>진행 사항</vt:lpstr>
      <vt:lpstr>DQN완성</vt:lpstr>
      <vt:lpstr>네트워크 훈련(서버 24시간)</vt:lpstr>
      <vt:lpstr>네트워크 훈련(서버 24시간) - 확인</vt:lpstr>
      <vt:lpstr>훈련결과 (1)</vt:lpstr>
      <vt:lpstr>훈련결과 (2)</vt:lpstr>
      <vt:lpstr>훈련결과 (3)</vt:lpstr>
      <vt:lpstr>훈련결과 (4)</vt:lpstr>
      <vt:lpstr>훈련결과 (5)</vt:lpstr>
      <vt:lpstr>훈련결과 (6)</vt:lpstr>
      <vt:lpstr> 훈련 결과 분석</vt:lpstr>
      <vt:lpstr>훈련상 문제점.</vt:lpstr>
      <vt:lpstr>사례조사 - 알파스타</vt:lpstr>
      <vt:lpstr>지도학습</vt:lpstr>
      <vt:lpstr> 다음 주 진행 계획</vt:lpstr>
    </vt:vector>
  </TitlesOfParts>
  <Company>KAU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주간보고</dc:title>
  <dc:creator>Tae-Hwan Kim</dc:creator>
  <cp:lastModifiedBy>taehyung lee</cp:lastModifiedBy>
  <cp:revision>266</cp:revision>
  <cp:lastPrinted>2015-02-16T02:52:36Z</cp:lastPrinted>
  <dcterms:created xsi:type="dcterms:W3CDTF">2015-02-07T01:39:42Z</dcterms:created>
  <dcterms:modified xsi:type="dcterms:W3CDTF">2020-04-30T07:41:22Z</dcterms:modified>
</cp:coreProperties>
</file>

<file path=docProps/thumbnail.jpeg>
</file>